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922" r:id="rId2"/>
  </p:sldMasterIdLst>
  <p:notesMasterIdLst>
    <p:notesMasterId r:id="rId24"/>
  </p:notesMasterIdLst>
  <p:sldIdLst>
    <p:sldId id="1145" r:id="rId3"/>
    <p:sldId id="1136" r:id="rId4"/>
    <p:sldId id="1172" r:id="rId5"/>
    <p:sldId id="1140" r:id="rId6"/>
    <p:sldId id="1146" r:id="rId7"/>
    <p:sldId id="1105" r:id="rId8"/>
    <p:sldId id="1147" r:id="rId9"/>
    <p:sldId id="1156" r:id="rId10"/>
    <p:sldId id="1170" r:id="rId11"/>
    <p:sldId id="1163" r:id="rId12"/>
    <p:sldId id="1155" r:id="rId13"/>
    <p:sldId id="1148" r:id="rId14"/>
    <p:sldId id="1164" r:id="rId15"/>
    <p:sldId id="1159" r:id="rId16"/>
    <p:sldId id="1151" r:id="rId17"/>
    <p:sldId id="1162" r:id="rId18"/>
    <p:sldId id="1167" r:id="rId19"/>
    <p:sldId id="1168" r:id="rId20"/>
    <p:sldId id="1169" r:id="rId21"/>
    <p:sldId id="1154" r:id="rId22"/>
    <p:sldId id="1171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696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D2240"/>
    <a:srgbClr val="00338D"/>
    <a:srgbClr val="EBB700"/>
    <a:srgbClr val="55565A"/>
    <a:srgbClr val="7A2682"/>
    <a:srgbClr val="FF5C35"/>
    <a:srgbClr val="407CCA"/>
    <a:srgbClr val="00AC69"/>
    <a:srgbClr val="B3B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85" autoAdjust="0"/>
  </p:normalViewPr>
  <p:slideViewPr>
    <p:cSldViewPr snapToGrid="0" snapToObjects="1">
      <p:cViewPr varScale="1">
        <p:scale>
          <a:sx n="97" d="100"/>
          <a:sy n="97" d="100"/>
        </p:scale>
        <p:origin x="306" y="78"/>
      </p:cViewPr>
      <p:guideLst>
        <p:guide orient="horz" pos="888"/>
        <p:guide pos="696"/>
        <p:guide orient="horz"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9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2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6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34351"/>
            <a:ext cx="558800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50A97F71-4074-4915-B539-DA1F00C94D01}" type="slidenum">
              <a:rPr lang="en-US" sz="563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5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5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ransition spd="slow"/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5pPr>
      <a:lvl6pPr marL="257169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9pPr>
    </p:titleStyle>
    <p:bodyStyle>
      <a:lvl1pPr marL="1285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75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419100" indent="-127397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9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898922" indent="-12739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◦"/>
        <a:defRPr sz="9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1285843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6pPr>
      <a:lvl7pPr marL="1543011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7pPr>
      <a:lvl8pPr marL="1800180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8pPr>
      <a:lvl9pPr marL="2057349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hr-HR" sz="5400" b="1" dirty="0">
                <a:solidFill>
                  <a:srgbClr val="EBB700"/>
                </a:solidFill>
                <a:latin typeface="Helvetica Neue" charset="0"/>
                <a:ea typeface="Helvetica Neue" charset="0"/>
                <a:cs typeface="Helvetica Neue" charset="0"/>
              </a:rPr>
              <a:t>Služiti kao savjetnik kluba</a:t>
            </a:r>
            <a:endParaRPr lang="en-US" sz="5400" b="1" dirty="0">
              <a:solidFill>
                <a:srgbClr val="EBB7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0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16063" y="1681210"/>
            <a:ext cx="10453126" cy="210547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3200" dirty="0">
                <a:latin typeface="HelveticaNeueLT Std Lt" panose="020B0403020202020204" pitchFamily="34" charset="0"/>
              </a:rPr>
              <a:t>Može se naći na „</a:t>
            </a:r>
            <a:r>
              <a:rPr lang="en-US" sz="3200" dirty="0">
                <a:latin typeface="HelveticaNeueLT Std Lt" panose="020B0403020202020204" pitchFamily="34" charset="0"/>
              </a:rPr>
              <a:t>Membership Reports Toolbox</a:t>
            </a:r>
            <a:r>
              <a:rPr lang="hr-HR" sz="3200" dirty="0">
                <a:latin typeface="HelveticaNeueLT Std Lt" panose="020B0403020202020204" pitchFamily="34" charset="0"/>
              </a:rPr>
              <a:t>”</a:t>
            </a:r>
            <a:r>
              <a:rPr lang="en-US" sz="3200" dirty="0">
                <a:latin typeface="HelveticaNeueLT Std Lt" panose="020B0403020202020204" pitchFamily="34" charset="0"/>
              </a:rPr>
              <a:t> web </a:t>
            </a:r>
            <a:r>
              <a:rPr lang="hr-HR" sz="3200" dirty="0">
                <a:latin typeface="HelveticaNeueLT Std Lt" panose="020B0403020202020204" pitchFamily="34" charset="0"/>
              </a:rPr>
              <a:t>stranici</a:t>
            </a:r>
            <a:endParaRPr lang="en-US" sz="3200" dirty="0">
              <a:latin typeface="HelveticaNeueLT Std Lt" panose="020B0403020202020204" pitchFamily="34" charset="0"/>
            </a:endParaRPr>
          </a:p>
          <a:p>
            <a:pPr marL="514350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3200" dirty="0">
                <a:latin typeface="HelveticaNeueLT Std Lt" panose="020B0403020202020204" pitchFamily="34" charset="0"/>
              </a:rPr>
              <a:t>Klikni na</a:t>
            </a:r>
            <a:r>
              <a:rPr lang="en-US" sz="3200" dirty="0">
                <a:latin typeface="HelveticaNeueLT Std Lt" panose="020B0403020202020204" pitchFamily="34" charset="0"/>
              </a:rPr>
              <a:t> </a:t>
            </a:r>
            <a:r>
              <a:rPr lang="hr-HR" sz="3200" dirty="0">
                <a:latin typeface="HelveticaNeueLT Std Lt" panose="020B0403020202020204" pitchFamily="34" charset="0"/>
              </a:rPr>
              <a:t>„</a:t>
            </a:r>
            <a:r>
              <a:rPr lang="en-US" sz="3200" dirty="0">
                <a:latin typeface="HelveticaNeueLT Std Lt" panose="020B0403020202020204" pitchFamily="34" charset="0"/>
              </a:rPr>
              <a:t>Club/District Heath Assessments</a:t>
            </a:r>
            <a:r>
              <a:rPr lang="hr-HR" sz="3200" dirty="0">
                <a:latin typeface="HelveticaNeueLT Std Lt" panose="020B0403020202020204" pitchFamily="34" charset="0"/>
              </a:rPr>
              <a:t>”</a:t>
            </a:r>
            <a:r>
              <a:rPr lang="en-US" sz="3200" dirty="0">
                <a:latin typeface="HelveticaNeueLT Std Lt" panose="020B0403020202020204" pitchFamily="34" charset="0"/>
              </a:rPr>
              <a:t> link </a:t>
            </a:r>
            <a:r>
              <a:rPr lang="hr-HR" sz="3200" dirty="0">
                <a:latin typeface="HelveticaNeueLT Std Lt" panose="020B0403020202020204" pitchFamily="34" charset="0"/>
              </a:rPr>
              <a:t>kako</a:t>
            </a:r>
            <a:r>
              <a:rPr lang="en-US" sz="3200" dirty="0">
                <a:latin typeface="HelveticaNeueLT Std Lt" panose="020B0403020202020204" pitchFamily="34" charset="0"/>
              </a:rPr>
              <a:t> </a:t>
            </a:r>
            <a:r>
              <a:rPr lang="hr-HR" sz="3200" dirty="0">
                <a:latin typeface="HelveticaNeueLT Std Lt" panose="020B0403020202020204" pitchFamily="34" charset="0"/>
              </a:rPr>
              <a:t>bi pristupio izvještajima</a:t>
            </a:r>
            <a:endParaRPr lang="en-US" sz="3200" dirty="0">
              <a:latin typeface="HelveticaNeueLT Std Lt" panose="020B0403020202020204" pitchFamily="34" charset="0"/>
            </a:endParaRPr>
          </a:p>
          <a:p>
            <a:pPr>
              <a:spcBef>
                <a:spcPts val="0"/>
              </a:spcBef>
            </a:pPr>
            <a:endParaRPr lang="en-US" sz="4000" dirty="0">
              <a:solidFill>
                <a:srgbClr val="FF0000"/>
              </a:solidFill>
              <a:latin typeface="HelveticaNeueLT Std Lt" panose="020B0403020202020204" pitchFamily="34" charset="0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3386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070810" y="630585"/>
            <a:ext cx="1116473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sz="3800" kern="0" dirty="0">
                <a:solidFill>
                  <a:srgbClr val="00338D"/>
                </a:solidFill>
              </a:rPr>
              <a:t>Pristup „</a:t>
            </a:r>
            <a:r>
              <a:rPr lang="en-US" sz="3800" kern="0" dirty="0">
                <a:solidFill>
                  <a:srgbClr val="00338D"/>
                </a:solidFill>
              </a:rPr>
              <a:t>Club Health Assessment</a:t>
            </a:r>
            <a:r>
              <a:rPr lang="hr-HR" sz="3800" kern="0" dirty="0">
                <a:solidFill>
                  <a:srgbClr val="00338D"/>
                </a:solidFill>
              </a:rPr>
              <a:t>”</a:t>
            </a:r>
            <a:r>
              <a:rPr lang="en-US" sz="3800" kern="0" dirty="0">
                <a:solidFill>
                  <a:srgbClr val="00338D"/>
                </a:solidFill>
              </a:rPr>
              <a:t> </a:t>
            </a:r>
            <a:r>
              <a:rPr lang="hr-HR" sz="3800" kern="0" dirty="0">
                <a:solidFill>
                  <a:srgbClr val="00338D"/>
                </a:solidFill>
              </a:rPr>
              <a:t>Izvještaju</a:t>
            </a:r>
            <a:endParaRPr lang="en-US" sz="38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32608A7-FA2E-4458-80C2-ACE3F83E9B48}"/>
              </a:ext>
            </a:extLst>
          </p:cNvPr>
          <p:cNvGrpSpPr/>
          <p:nvPr/>
        </p:nvGrpSpPr>
        <p:grpSpPr>
          <a:xfrm>
            <a:off x="-1351417" y="3326802"/>
            <a:ext cx="9276882" cy="2717733"/>
            <a:chOff x="6963548" y="3550114"/>
            <a:chExt cx="9276882" cy="271773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69724CC-1D65-4FF2-9224-94FD550B9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6930" y="4164727"/>
              <a:ext cx="2793500" cy="210312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612742-3E28-422D-9DB2-35020C43B1DA}"/>
                </a:ext>
              </a:extLst>
            </p:cNvPr>
            <p:cNvSpPr txBox="1"/>
            <p:nvPr/>
          </p:nvSpPr>
          <p:spPr>
            <a:xfrm>
              <a:off x="10750694" y="3550114"/>
              <a:ext cx="584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34FB00-3052-496E-9292-7D1B41C4C0C7}"/>
                </a:ext>
              </a:extLst>
            </p:cNvPr>
            <p:cNvSpPr txBox="1"/>
            <p:nvPr/>
          </p:nvSpPr>
          <p:spPr>
            <a:xfrm>
              <a:off x="6963548" y="5934253"/>
              <a:ext cx="5136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F2EA1A-B00A-492B-B244-519FB721927A}"/>
                </a:ext>
              </a:extLst>
            </p:cNvPr>
            <p:cNvSpPr txBox="1"/>
            <p:nvPr/>
          </p:nvSpPr>
          <p:spPr>
            <a:xfrm>
              <a:off x="9803606" y="4239365"/>
              <a:ext cx="43489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8678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645634" y="142847"/>
            <a:ext cx="7161180" cy="134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338D"/>
                </a:solidFill>
              </a:rPr>
              <a:t>	</a:t>
            </a:r>
            <a:r>
              <a:rPr lang="hr-HR" sz="3200" kern="0" dirty="0">
                <a:solidFill>
                  <a:srgbClr val="00338D"/>
                </a:solidFill>
              </a:rPr>
              <a:t>    </a:t>
            </a:r>
            <a:r>
              <a:rPr lang="hr-HR" kern="0" dirty="0">
                <a:solidFill>
                  <a:srgbClr val="0A5496"/>
                </a:solidFill>
                <a:latin typeface="Arial" charset="0"/>
                <a:cs typeface="Arial" charset="0"/>
              </a:rPr>
              <a:t>AKTIVNOST</a:t>
            </a:r>
            <a:endParaRPr lang="en-US" kern="0" dirty="0">
              <a:solidFill>
                <a:srgbClr val="0A5496"/>
              </a:solidFill>
              <a:latin typeface="Arial" charset="0"/>
              <a:cs typeface="Arial" charset="0"/>
            </a:endParaRPr>
          </a:p>
          <a:p>
            <a:r>
              <a:rPr lang="en-US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Club Health Assessment</a:t>
            </a:r>
          </a:p>
          <a:p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38160" y="4239291"/>
            <a:ext cx="38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b="1" i="1" dirty="0"/>
              <a:t>Idi na str.</a:t>
            </a:r>
            <a:r>
              <a:rPr lang="en-US" sz="1500" b="1" i="1" dirty="0"/>
              <a:t> </a:t>
            </a:r>
            <a:r>
              <a:rPr lang="en-US" sz="1500" b="1" i="1" dirty="0">
                <a:solidFill>
                  <a:srgbClr val="FF0000"/>
                </a:solidFill>
              </a:rPr>
              <a:t>1-2 </a:t>
            </a:r>
            <a:r>
              <a:rPr lang="hr-HR" sz="1500" b="1" i="1" dirty="0"/>
              <a:t>u tvom priručniku</a:t>
            </a:r>
            <a:r>
              <a:rPr lang="en-US" sz="1500" b="1" i="1" dirty="0"/>
              <a:t>. </a:t>
            </a:r>
          </a:p>
          <a:p>
            <a:r>
              <a:rPr lang="hr-HR" sz="1500" b="1" i="1" dirty="0"/>
              <a:t>Imaš 10 minuta za završiti vježbu</a:t>
            </a:r>
            <a:endParaRPr lang="en-US" sz="1500" b="1" i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345968" y="1699930"/>
            <a:ext cx="7460845" cy="3993679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sz="3600" kern="0" dirty="0">
                <a:ea typeface="Arial" charset="0"/>
                <a:cs typeface="Arial" charset="0"/>
              </a:rPr>
              <a:t>Pročitaj svaki </a:t>
            </a:r>
            <a:r>
              <a:rPr lang="en-US" sz="3600" kern="0" dirty="0">
                <a:ea typeface="Arial" charset="0"/>
                <a:cs typeface="Arial" charset="0"/>
              </a:rPr>
              <a:t>scenario </a:t>
            </a:r>
            <a:r>
              <a:rPr lang="hr-HR" sz="3600" kern="0" dirty="0">
                <a:ea typeface="Arial" charset="0"/>
                <a:cs typeface="Arial" charset="0"/>
              </a:rPr>
              <a:t>na stranici</a:t>
            </a:r>
            <a:r>
              <a:rPr lang="en-US" sz="3600" kern="0" dirty="0">
                <a:ea typeface="Arial" charset="0"/>
                <a:cs typeface="Arial" charset="0"/>
              </a:rPr>
              <a:t> 1-2.</a:t>
            </a:r>
          </a:p>
          <a:p>
            <a:pPr marL="228600" indent="-228600">
              <a:buClr>
                <a:schemeClr val="tx1"/>
              </a:buClr>
            </a:pPr>
            <a:r>
              <a:rPr lang="hr-HR" sz="3600" kern="0" dirty="0">
                <a:cs typeface="Arial" charset="0"/>
              </a:rPr>
              <a:t>Raspravi sa sudionicima za tvojim stolom kakav bi trebao biti status svakog kluba</a:t>
            </a:r>
            <a:r>
              <a:rPr lang="en-US" sz="3600" kern="0" dirty="0">
                <a:cs typeface="Arial" charset="0"/>
              </a:rPr>
              <a:t>.</a:t>
            </a:r>
          </a:p>
          <a:p>
            <a:pPr marL="228600" indent="-228600">
              <a:buClr>
                <a:schemeClr val="tx1"/>
              </a:buClr>
            </a:pPr>
            <a:r>
              <a:rPr lang="hr-HR" sz="3600" kern="0" dirty="0">
                <a:cs typeface="Arial" charset="0"/>
              </a:rPr>
              <a:t>Budi spreman podijeliti svoja razmišljanja sa ostalim sudionicima</a:t>
            </a:r>
            <a:r>
              <a:rPr lang="en-US" sz="3600" kern="0" dirty="0">
                <a:cs typeface="Arial" charset="0"/>
              </a:rPr>
              <a:t>.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8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108000"/>
              </a:lnSpc>
            </a:pPr>
            <a:r>
              <a:rPr lang="hr-HR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Sredstva za stabilnost kluba</a:t>
            </a:r>
            <a:endParaRPr lang="en-US" sz="48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478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366281" y="2262935"/>
            <a:ext cx="913774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hr-HR" sz="5400" kern="0" dirty="0">
                <a:solidFill>
                  <a:schemeClr val="bg1"/>
                </a:solidFill>
              </a:rPr>
              <a:t>Koja su dostupna sredstva za ojačati klub</a:t>
            </a:r>
            <a:r>
              <a:rPr lang="en-US" sz="5400" kern="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48146" y="1583956"/>
            <a:ext cx="9395265" cy="33639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kern="0" dirty="0"/>
              <a:t>Akcijska strategija za „</a:t>
            </a:r>
            <a:r>
              <a:rPr lang="en-US" sz="2800" kern="0" dirty="0"/>
              <a:t>Club Health Assessment</a:t>
            </a:r>
            <a:r>
              <a:rPr lang="hr-HR" sz="2800" kern="0" dirty="0"/>
              <a:t>”</a:t>
            </a:r>
            <a:endParaRPr lang="en-US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kern="0" dirty="0"/>
              <a:t>W</a:t>
            </a:r>
            <a:r>
              <a:rPr lang="en-US" sz="2800" kern="0" dirty="0"/>
              <a:t>eb </a:t>
            </a:r>
            <a:r>
              <a:rPr lang="hr-HR" sz="2800" kern="0" dirty="0"/>
              <a:t>stranice</a:t>
            </a:r>
            <a:r>
              <a:rPr lang="en-US" sz="2800" kern="0" dirty="0"/>
              <a:t> </a:t>
            </a:r>
            <a:r>
              <a:rPr lang="hr-HR" sz="2800" kern="0" dirty="0"/>
              <a:t>za poboljšanje</a:t>
            </a:r>
            <a:r>
              <a:rPr lang="en-US" sz="2800" kern="0" dirty="0"/>
              <a:t> </a:t>
            </a:r>
            <a:r>
              <a:rPr lang="hr-HR" sz="2800" kern="0" dirty="0"/>
              <a:t>kvalitete</a:t>
            </a:r>
            <a:r>
              <a:rPr lang="en-US" sz="2800" kern="0" dirty="0"/>
              <a:t> </a:t>
            </a:r>
            <a:r>
              <a:rPr lang="hr-HR" sz="2800" kern="0" dirty="0"/>
              <a:t>kluba </a:t>
            </a:r>
            <a:endParaRPr lang="en-US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kern="0" dirty="0"/>
              <a:t>Vaše kolege </a:t>
            </a:r>
            <a:endParaRPr lang="en-US" sz="2800" kern="0" dirty="0"/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32304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059349" y="656293"/>
            <a:ext cx="10224950" cy="6371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sz="4000" kern="0" dirty="0">
                <a:solidFill>
                  <a:srgbClr val="00338D"/>
                </a:solidFill>
              </a:rPr>
              <a:t>Dostupna sredstva za stabilan klub</a:t>
            </a:r>
            <a:endParaRPr lang="en-US" sz="40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86850" y="70862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8D"/>
                </a:solidFill>
              </a:rPr>
              <a:t>Club Health Assessment Action Strategies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380777-332A-4C94-B9AC-A46DAD8F0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601" y="1327137"/>
            <a:ext cx="7908183" cy="53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6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70862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8D"/>
                </a:solidFill>
              </a:rPr>
              <a:t>Club Health Assessment Action Strategies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1139D-A175-4241-BB7B-BD56D5311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144" y="1176685"/>
            <a:ext cx="826805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21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1604211" y="1177252"/>
            <a:ext cx="9625264" cy="568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54766" y="722182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kern="0" dirty="0">
                <a:solidFill>
                  <a:srgbClr val="00338D"/>
                </a:solidFill>
              </a:rPr>
              <a:t>Web stranica „</a:t>
            </a:r>
            <a:r>
              <a:rPr lang="en-US" kern="0" dirty="0">
                <a:solidFill>
                  <a:srgbClr val="00338D"/>
                </a:solidFill>
              </a:rPr>
              <a:t>Improving Club Quality</a:t>
            </a:r>
            <a:r>
              <a:rPr lang="hr-HR" kern="0" dirty="0">
                <a:solidFill>
                  <a:srgbClr val="00338D"/>
                </a:solidFill>
              </a:rPr>
              <a:t>”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61DBAE-9976-4EF8-9AB0-06CAA0B1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6" y="1634527"/>
            <a:ext cx="10347188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3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-1598" y="5320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70862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kern="0" dirty="0">
                <a:solidFill>
                  <a:srgbClr val="00338D"/>
                </a:solidFill>
              </a:rPr>
              <a:t>Sredstva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5F5F7334-0FE1-4FB1-BA56-B25506DAFF7B}"/>
              </a:ext>
            </a:extLst>
          </p:cNvPr>
          <p:cNvSpPr txBox="1">
            <a:spLocks/>
          </p:cNvSpPr>
          <p:nvPr/>
        </p:nvSpPr>
        <p:spPr>
          <a:xfrm>
            <a:off x="1104900" y="1419752"/>
            <a:ext cx="9792744" cy="21428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kern="0" dirty="0"/>
              <a:t>Tvoj klub na tvoj način „</a:t>
            </a:r>
            <a:r>
              <a:rPr lang="en-US" sz="2800" kern="0" dirty="0"/>
              <a:t>Your Club, Your Way</a:t>
            </a:r>
            <a:r>
              <a:rPr lang="hr-HR" sz="2800" kern="0" dirty="0"/>
              <a:t>”</a:t>
            </a:r>
            <a:endParaRPr lang="en-US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kern="0" dirty="0"/>
              <a:t>Nacrt za snažniji klub „</a:t>
            </a:r>
            <a:r>
              <a:rPr lang="en-US" sz="2800" kern="0" dirty="0"/>
              <a:t>Blueprint for a Stronger Club</a:t>
            </a:r>
            <a:r>
              <a:rPr lang="hr-HR" sz="2800" kern="0" dirty="0"/>
              <a:t>”</a:t>
            </a:r>
            <a:endParaRPr lang="en-US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kern="0" dirty="0"/>
              <a:t>Inicijativa za kvalitetu kluba „</a:t>
            </a:r>
            <a:r>
              <a:rPr lang="en-US" sz="2800" kern="0" dirty="0"/>
              <a:t>Club Quality Initiative</a:t>
            </a:r>
            <a:r>
              <a:rPr lang="hr-HR" sz="2800" kern="0" dirty="0"/>
              <a:t>”</a:t>
            </a:r>
            <a:endParaRPr lang="en-US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kern="0" dirty="0"/>
              <a:t>Nagrada Klub izvrsnosti „</a:t>
            </a:r>
            <a:r>
              <a:rPr lang="en-US" sz="2800" kern="0" dirty="0"/>
              <a:t>Club Excellence Award</a:t>
            </a:r>
            <a:r>
              <a:rPr lang="hr-HR" sz="2800" kern="0" dirty="0"/>
              <a:t>"</a:t>
            </a:r>
            <a:endParaRPr lang="en-US" sz="2800" kern="0" dirty="0"/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01032-228A-4527-992D-D1BB9ABB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987" y="4208676"/>
            <a:ext cx="1823683" cy="2103120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7AA335-E364-4152-9B5B-7D91F0E8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971" y="4203032"/>
            <a:ext cx="1676048" cy="2093458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A16FE4-6A3F-455D-98F5-D6EEAE2C6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633" y="4177328"/>
            <a:ext cx="1761905" cy="2142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7562FD-66FE-435B-9E51-84E29A4D9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152" y="4177328"/>
            <a:ext cx="1773220" cy="2103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94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CE509-2A13-40A5-95E5-9AB235E5F03D}"/>
              </a:ext>
            </a:extLst>
          </p:cNvPr>
          <p:cNvSpPr/>
          <p:nvPr/>
        </p:nvSpPr>
        <p:spPr>
          <a:xfrm>
            <a:off x="2983264" y="1302963"/>
            <a:ext cx="6930190" cy="54483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228600" y="3314311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solidFill>
                  <a:srgbClr val="00338D"/>
                </a:solidFill>
              </a:rPr>
              <a:t>Your Peers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D4AE2B2E-04DA-4CB1-93A7-10DC6AAEF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9" r="1500" b="22758"/>
          <a:stretch/>
        </p:blipFill>
        <p:spPr>
          <a:xfrm>
            <a:off x="15240" y="-2"/>
            <a:ext cx="12161520" cy="6962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86CBC1-BCEC-41CD-BDA5-3DCC79ECE2F1}"/>
              </a:ext>
            </a:extLst>
          </p:cNvPr>
          <p:cNvSpPr/>
          <p:nvPr/>
        </p:nvSpPr>
        <p:spPr>
          <a:xfrm>
            <a:off x="0" y="-1"/>
            <a:ext cx="12192000" cy="6962425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9F7975-B288-4129-82F3-26F15880B3F8}"/>
              </a:ext>
            </a:extLst>
          </p:cNvPr>
          <p:cNvSpPr txBox="1"/>
          <p:nvPr/>
        </p:nvSpPr>
        <p:spPr>
          <a:xfrm>
            <a:off x="1941096" y="2903623"/>
            <a:ext cx="8422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b="1" dirty="0">
                <a:solidFill>
                  <a:srgbClr val="FFCC00"/>
                </a:solidFill>
              </a:rPr>
              <a:t>Tvoje kolege</a:t>
            </a:r>
            <a:endParaRPr lang="en-US" sz="7200" b="1" dirty="0">
              <a:solidFill>
                <a:srgbClr val="FFCC00"/>
              </a:solidFill>
            </a:endParaRPr>
          </a:p>
        </p:txBody>
      </p:sp>
      <p:sp>
        <p:nvSpPr>
          <p:cNvPr id="13" name="Gold Bar">
            <a:extLst>
              <a:ext uri="{FF2B5EF4-FFF2-40B4-BE49-F238E27FC236}">
                <a16:creationId xmlns:a16="http://schemas.microsoft.com/office/drawing/2014/main" id="{13B9F287-6B2F-4029-8170-6985321E9521}"/>
              </a:ext>
            </a:extLst>
          </p:cNvPr>
          <p:cNvSpPr/>
          <p:nvPr/>
        </p:nvSpPr>
        <p:spPr>
          <a:xfrm>
            <a:off x="5379111" y="402745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72520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r-HR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Savjetnik</a:t>
            </a:r>
            <a:endParaRPr lang="en-US" sz="4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548117" y="1615220"/>
            <a:ext cx="7541673" cy="267023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hr-HR" sz="2800" kern="0" dirty="0">
                <a:latin typeface="Arial" charset="0"/>
                <a:ea typeface="Arial" charset="0"/>
                <a:cs typeface="Arial" charset="0"/>
              </a:rPr>
              <a:t>Osoba čiji je zadatak identificirati probleme koji utječu na uspješnost organizacije.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hr-HR" sz="2800" kern="0" dirty="0">
                <a:latin typeface="Arial" charset="0"/>
                <a:ea typeface="Arial" charset="0"/>
                <a:cs typeface="Arial" charset="0"/>
              </a:rPr>
              <a:t>Daje stručne savjete kako bi pomogla pronaći rješanja za poboljšanje uspješnosti organizacije i rješavanja problema.</a:t>
            </a: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864036" y="1284621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48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485213" y="152412"/>
            <a:ext cx="7508207" cy="125728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338D"/>
                </a:solidFill>
              </a:rPr>
              <a:t>		       </a:t>
            </a:r>
            <a:r>
              <a:rPr lang="hr-HR" kern="0" dirty="0">
                <a:solidFill>
                  <a:srgbClr val="0A5496"/>
                </a:solidFill>
                <a:latin typeface="Arial" charset="0"/>
                <a:cs typeface="Arial" charset="0"/>
              </a:rPr>
              <a:t>AKTIVNOST</a:t>
            </a:r>
            <a:endParaRPr lang="en-US" kern="0" dirty="0">
              <a:solidFill>
                <a:srgbClr val="0A5496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Using Club Health Resources</a:t>
            </a:r>
          </a:p>
          <a:p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38160" y="4239291"/>
            <a:ext cx="38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b="1" i="1" dirty="0"/>
              <a:t>Idi na str.</a:t>
            </a:r>
            <a:r>
              <a:rPr lang="en-US" sz="1500" b="1" i="1" dirty="0">
                <a:solidFill>
                  <a:srgbClr val="FF0000"/>
                </a:solidFill>
              </a:rPr>
              <a:t> 5-6 </a:t>
            </a:r>
            <a:r>
              <a:rPr lang="hr-HR" sz="1500" b="1" i="1" dirty="0"/>
              <a:t>u svom priručniku</a:t>
            </a:r>
            <a:r>
              <a:rPr lang="en-US" sz="1500" b="1" i="1" dirty="0"/>
              <a:t>. </a:t>
            </a:r>
          </a:p>
          <a:p>
            <a:r>
              <a:rPr lang="hr-HR" sz="1500" b="1" i="1" dirty="0"/>
              <a:t>Imaš </a:t>
            </a:r>
            <a:r>
              <a:rPr lang="en-US" sz="1500" b="1" i="1" dirty="0"/>
              <a:t>xxx </a:t>
            </a:r>
            <a:r>
              <a:rPr lang="hr-HR" sz="1500" b="1" i="1" dirty="0"/>
              <a:t>minuta za završiti zadatak</a:t>
            </a:r>
            <a:endParaRPr lang="en-US" sz="1500" b="1" i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668089" y="1489890"/>
            <a:ext cx="7217381" cy="3993679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sz="3200" kern="0" dirty="0">
                <a:ea typeface="Arial" charset="0"/>
                <a:cs typeface="Arial" charset="0"/>
              </a:rPr>
              <a:t>Pročitaj</a:t>
            </a:r>
            <a:r>
              <a:rPr lang="en-US" sz="3200" kern="0" dirty="0">
                <a:ea typeface="Arial" charset="0"/>
                <a:cs typeface="Arial" charset="0"/>
              </a:rPr>
              <a:t> </a:t>
            </a:r>
            <a:r>
              <a:rPr lang="hr-HR" sz="3200" kern="0" dirty="0">
                <a:ea typeface="Arial" charset="0"/>
                <a:cs typeface="Arial" charset="0"/>
              </a:rPr>
              <a:t>svaki</a:t>
            </a:r>
            <a:r>
              <a:rPr lang="en-US" sz="3200" kern="0" dirty="0">
                <a:ea typeface="Arial" charset="0"/>
                <a:cs typeface="Arial" charset="0"/>
              </a:rPr>
              <a:t> scenario </a:t>
            </a:r>
            <a:r>
              <a:rPr lang="hr-HR" sz="3200" kern="0" dirty="0">
                <a:ea typeface="Arial" charset="0"/>
                <a:cs typeface="Arial" charset="0"/>
              </a:rPr>
              <a:t>na</a:t>
            </a:r>
            <a:r>
              <a:rPr lang="en-US" sz="3200" kern="0" dirty="0">
                <a:ea typeface="Arial" charset="0"/>
                <a:cs typeface="Arial" charset="0"/>
              </a:rPr>
              <a:t> </a:t>
            </a:r>
            <a:r>
              <a:rPr lang="hr-HR" sz="3200" kern="0" dirty="0">
                <a:ea typeface="Arial" charset="0"/>
                <a:cs typeface="Arial" charset="0"/>
              </a:rPr>
              <a:t>stranici</a:t>
            </a:r>
            <a:r>
              <a:rPr lang="en-US" sz="3200" kern="0" dirty="0">
                <a:ea typeface="Arial" charset="0"/>
                <a:cs typeface="Arial" charset="0"/>
              </a:rPr>
              <a:t> 1-2.</a:t>
            </a:r>
          </a:p>
          <a:p>
            <a:r>
              <a:rPr lang="hr-HR" sz="3200" kern="0" dirty="0">
                <a:ea typeface="Arial" charset="0"/>
                <a:cs typeface="Arial" charset="0"/>
              </a:rPr>
              <a:t>Zapiši koje bi sredstvo upotrijebio za svaki </a:t>
            </a:r>
            <a:r>
              <a:rPr lang="hr-HR" sz="3200" kern="0" dirty="0" err="1">
                <a:ea typeface="Arial" charset="0"/>
                <a:cs typeface="Arial" charset="0"/>
              </a:rPr>
              <a:t>scenario</a:t>
            </a:r>
            <a:r>
              <a:rPr lang="en-US" sz="3200" kern="0" dirty="0">
                <a:ea typeface="Arial" charset="0"/>
                <a:cs typeface="Arial" charset="0"/>
              </a:rPr>
              <a:t>.</a:t>
            </a:r>
          </a:p>
          <a:p>
            <a:r>
              <a:rPr lang="hr-HR" sz="3200" kern="0" dirty="0">
                <a:ea typeface="Arial" charset="0"/>
                <a:cs typeface="Arial" charset="0"/>
              </a:rPr>
              <a:t>Budi spreman podijeliti svoja razmišljanja sa ostalim učesnicima</a:t>
            </a:r>
            <a:r>
              <a:rPr lang="en-US" sz="3200" kern="0" dirty="0">
                <a:ea typeface="Arial" charset="0"/>
                <a:cs typeface="Arial" charset="0"/>
              </a:rPr>
              <a:t>.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83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72520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r-HR" sz="4000" b="1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Ciljevi nastave</a:t>
            </a:r>
            <a:endParaRPr lang="en-US" sz="4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657947" y="1615220"/>
            <a:ext cx="7541673" cy="267023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2800" kern="0" dirty="0" err="1">
                <a:latin typeface="Arial" charset="0"/>
                <a:ea typeface="Arial" charset="0"/>
                <a:cs typeface="Arial" charset="0"/>
              </a:rPr>
              <a:t>Prepoznati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kern="0" dirty="0" err="1">
                <a:latin typeface="Arial" charset="0"/>
                <a:ea typeface="Arial" charset="0"/>
                <a:cs typeface="Arial" charset="0"/>
              </a:rPr>
              <a:t>karakteristike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kern="0" dirty="0" err="1">
                <a:latin typeface="Arial" charset="0"/>
                <a:ea typeface="Arial" charset="0"/>
                <a:cs typeface="Arial" charset="0"/>
              </a:rPr>
              <a:t>dobrog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kern="0" dirty="0" err="1">
                <a:latin typeface="Arial" charset="0"/>
                <a:ea typeface="Arial" charset="0"/>
                <a:cs typeface="Arial" charset="0"/>
              </a:rPr>
              <a:t>kluba</a:t>
            </a: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2800" kern="0" dirty="0" err="1">
                <a:latin typeface="Arial" charset="0"/>
                <a:ea typeface="Arial" charset="0"/>
                <a:cs typeface="Arial" charset="0"/>
              </a:rPr>
              <a:t>Analiza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 „Club Health Assessment” </a:t>
            </a:r>
            <a:r>
              <a:rPr lang="en-US" sz="2800" kern="0" dirty="0" err="1">
                <a:latin typeface="Arial" charset="0"/>
                <a:ea typeface="Arial" charset="0"/>
                <a:cs typeface="Arial" charset="0"/>
              </a:rPr>
              <a:t>Izvještaja</a:t>
            </a: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2800" kern="0" dirty="0" err="1">
                <a:latin typeface="Arial" charset="0"/>
                <a:ea typeface="Arial" charset="0"/>
                <a:cs typeface="Arial" charset="0"/>
              </a:rPr>
              <a:t>Upotreba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kern="0" dirty="0" err="1">
                <a:latin typeface="Arial" charset="0"/>
                <a:ea typeface="Arial" charset="0"/>
                <a:cs typeface="Arial" charset="0"/>
              </a:rPr>
              <a:t>sredstava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 za </a:t>
            </a:r>
            <a:r>
              <a:rPr lang="en-US" sz="2800" kern="0" dirty="0" err="1">
                <a:latin typeface="Arial" charset="0"/>
                <a:ea typeface="Arial" charset="0"/>
                <a:cs typeface="Arial" charset="0"/>
              </a:rPr>
              <a:t>ojačati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kern="0" dirty="0" err="1">
                <a:latin typeface="Arial" charset="0"/>
                <a:ea typeface="Arial" charset="0"/>
                <a:cs typeface="Arial" charset="0"/>
              </a:rPr>
              <a:t>klub</a:t>
            </a: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864036" y="1284621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31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323453" y="-925956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72520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r-HR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Ciljevi nastavne jedinice</a:t>
            </a:r>
            <a:endParaRPr lang="en-US" sz="4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548117" y="1615220"/>
            <a:ext cx="7541673" cy="267023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hr-HR" sz="2800" kern="0" dirty="0">
                <a:latin typeface="Arial" charset="0"/>
                <a:ea typeface="Arial" charset="0"/>
                <a:cs typeface="Arial" charset="0"/>
              </a:rPr>
              <a:t>Opisati ulogu predsjedavajućeg zone kao savjetnika</a:t>
            </a: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hr-HR" sz="2800" kern="0" dirty="0">
                <a:latin typeface="Arial" charset="0"/>
                <a:ea typeface="Arial" charset="0"/>
                <a:cs typeface="Arial" charset="0"/>
              </a:rPr>
              <a:t>Identificirati elemente stabilnog kluba</a:t>
            </a: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hr-HR" sz="2800" kern="0" dirty="0">
                <a:latin typeface="Arial" charset="0"/>
                <a:ea typeface="Arial" charset="0"/>
                <a:cs typeface="Arial" charset="0"/>
              </a:rPr>
              <a:t>Odabrati sredstva za učinkovitu podršku klubovima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hr-HR" sz="2800" kern="0" dirty="0">
                <a:latin typeface="Arial" charset="0"/>
                <a:ea typeface="Arial" charset="0"/>
                <a:cs typeface="Arial" charset="0"/>
              </a:rPr>
              <a:t>Uočiti rješenja za klupske probleme upšorabom uobičajene alate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864036" y="1284621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42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hr-HR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Stabilni klubovi</a:t>
            </a:r>
            <a:endParaRPr lang="en-US" sz="48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66FC0024-7069-43C2-83D9-AE056B339A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4944460"/>
                  </p:ext>
                </p:extLst>
              </p:nvPr>
            </p:nvGraphicFramePr>
            <p:xfrm>
              <a:off x="4376003" y="5157306"/>
              <a:ext cx="3048000" cy="1714500"/>
            </p:xfrm>
            <a:graphic>
              <a:graphicData uri="http://schemas.microsoft.com/office/powerpoint/2016/slidezoom">
                <pslz:sldZm>
                  <pslz:sldZmObj sldId="1146" cId="1180755173">
                    <pslz:zmPr id="{401099D8-057F-4F10-8636-FC1A3C4D889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6FC0024-7069-43C2-83D9-AE056B339A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76003" y="515730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4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3404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366281" y="2148635"/>
            <a:ext cx="913774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sz="5400" kern="0" dirty="0">
                <a:solidFill>
                  <a:schemeClr val="bg1"/>
                </a:solidFill>
              </a:rPr>
              <a:t>Neke karakteristike</a:t>
            </a:r>
          </a:p>
          <a:p>
            <a:r>
              <a:rPr lang="hr-HR" sz="5400" kern="0" dirty="0">
                <a:solidFill>
                  <a:schemeClr val="bg1"/>
                </a:solidFill>
              </a:rPr>
              <a:t>stabilnih </a:t>
            </a:r>
            <a:r>
              <a:rPr lang="en-US" sz="5400" kern="0" dirty="0">
                <a:solidFill>
                  <a:schemeClr val="bg1"/>
                </a:solidFill>
              </a:rPr>
              <a:t> </a:t>
            </a:r>
            <a:r>
              <a:rPr lang="hr-HR" sz="5400" kern="0" dirty="0">
                <a:solidFill>
                  <a:schemeClr val="bg1"/>
                </a:solidFill>
              </a:rPr>
              <a:t>klubova</a:t>
            </a:r>
            <a:r>
              <a:rPr lang="en-US" sz="5400" kern="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805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16062" y="1789948"/>
            <a:ext cx="10961573" cy="387523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kern="0" dirty="0"/>
              <a:t>Članovi kluba provode značajne projekte služenja</a:t>
            </a:r>
            <a:endParaRPr lang="en-US" sz="2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kern="0" dirty="0"/>
              <a:t>Klub postiže rast članstva kao i zadržavanje članova</a:t>
            </a:r>
            <a:r>
              <a:rPr lang="en-US" sz="2800" kern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kern="0" dirty="0"/>
              <a:t>Klub se služi učinkovitim unutarnjim i vanjskim komunikacijama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kern="0" dirty="0"/>
              <a:t>Klupska događanja se održavaju redovito, pozitivna su i značajna</a:t>
            </a:r>
            <a:endParaRPr lang="en-US" sz="2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kern="0" dirty="0"/>
              <a:t>Dužnosnici kluba sudjeluju u treninzima </a:t>
            </a:r>
            <a:r>
              <a:rPr lang="hr-HR" sz="2800" kern="0" dirty="0" err="1"/>
              <a:t>leadershipa</a:t>
            </a:r>
            <a:endParaRPr lang="en-US" sz="2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kern="0" dirty="0"/>
              <a:t>Klub je bez dugova i redovito izvještava</a:t>
            </a:r>
            <a:endParaRPr lang="en-US" sz="2800" kern="0" dirty="0"/>
          </a:p>
          <a:p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32012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027265" y="687522"/>
            <a:ext cx="9962952" cy="6092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sz="4000" kern="0" dirty="0">
                <a:solidFill>
                  <a:srgbClr val="00338D"/>
                </a:solidFill>
              </a:rPr>
              <a:t>Elementi stabilnosti kluba</a:t>
            </a:r>
            <a:endParaRPr lang="en-US" sz="4000" kern="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hr-HR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„</a:t>
            </a: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Club Health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Assessment</a:t>
            </a:r>
            <a:r>
              <a:rPr lang="hr-HR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”</a:t>
            </a: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hr-HR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Izvještaji</a:t>
            </a:r>
            <a:endParaRPr lang="en-US" sz="48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366281" y="2262935"/>
            <a:ext cx="913774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sz="5400" dirty="0">
                <a:solidFill>
                  <a:schemeClr val="bg1"/>
                </a:solidFill>
              </a:rPr>
              <a:t>Koje pokazatelje bih morao koristiti kako bih procijenio da li su klubovi u mojoj zoni stabilni</a:t>
            </a:r>
            <a:r>
              <a:rPr lang="en-US" sz="5400" dirty="0">
                <a:solidFill>
                  <a:schemeClr val="bg1"/>
                </a:solidFill>
              </a:rPr>
              <a:t>?</a:t>
            </a:r>
            <a:endParaRPr lang="en-US" sz="5400" kern="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03295" y="1045197"/>
            <a:ext cx="2743200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6B08A72-D8F2-2B4C-90A6-138848A9CEF3}"/>
              </a:ext>
            </a:extLst>
          </p:cNvPr>
          <p:cNvSpPr txBox="1">
            <a:spLocks/>
          </p:cNvSpPr>
          <p:nvPr/>
        </p:nvSpPr>
        <p:spPr>
          <a:xfrm>
            <a:off x="2576148" y="269913"/>
            <a:ext cx="6992470" cy="815821"/>
          </a:xfrm>
          <a:prstGeom prst="rect">
            <a:avLst/>
          </a:prstGeom>
        </p:spPr>
        <p:txBody>
          <a:bodyPr/>
          <a:lstStyle>
            <a:lvl1pPr marL="1285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419100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898922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9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12858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15430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180018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057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Club Health Assessment </a:t>
            </a:r>
            <a:endParaRPr lang="en-US" sz="4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D045E5-C017-4ED0-945B-34983F7C2649}"/>
              </a:ext>
            </a:extLst>
          </p:cNvPr>
          <p:cNvGrpSpPr/>
          <p:nvPr/>
        </p:nvGrpSpPr>
        <p:grpSpPr>
          <a:xfrm>
            <a:off x="1142334" y="1434060"/>
            <a:ext cx="6658810" cy="5013173"/>
            <a:chOff x="4728533" y="1526746"/>
            <a:chExt cx="6658810" cy="501317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771BCD2-9B6A-4A1E-A572-C9C741623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533" y="1526746"/>
              <a:ext cx="6658810" cy="501317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C19A53-3020-4D31-B160-3726EA70BFDF}"/>
                </a:ext>
              </a:extLst>
            </p:cNvPr>
            <p:cNvGrpSpPr/>
            <p:nvPr/>
          </p:nvGrpSpPr>
          <p:grpSpPr>
            <a:xfrm>
              <a:off x="10585632" y="3356162"/>
              <a:ext cx="749457" cy="643105"/>
              <a:chOff x="7055186" y="2327432"/>
              <a:chExt cx="749457" cy="643105"/>
            </a:xfrm>
          </p:grpSpPr>
          <p:sp>
            <p:nvSpPr>
              <p:cNvPr id="10" name="Left Arrow 8">
                <a:extLst>
                  <a:ext uri="{FF2B5EF4-FFF2-40B4-BE49-F238E27FC236}">
                    <a16:creationId xmlns:a16="http://schemas.microsoft.com/office/drawing/2014/main" id="{7792ED74-22C9-4630-BBAF-FCDBAD080798}"/>
                  </a:ext>
                </a:extLst>
              </p:cNvPr>
              <p:cNvSpPr/>
              <p:nvPr/>
            </p:nvSpPr>
            <p:spPr>
              <a:xfrm>
                <a:off x="7055186" y="2327432"/>
                <a:ext cx="713299" cy="643105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F8493F-D432-4B30-A272-E18D75A25D36}"/>
                  </a:ext>
                </a:extLst>
              </p:cNvPr>
              <p:cNvSpPr txBox="1"/>
              <p:nvPr/>
            </p:nvSpPr>
            <p:spPr>
              <a:xfrm>
                <a:off x="7220248" y="2521384"/>
                <a:ext cx="584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2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249821-3147-4F8F-A744-1D149525E0AB}"/>
                </a:ext>
              </a:extLst>
            </p:cNvPr>
            <p:cNvGrpSpPr/>
            <p:nvPr/>
          </p:nvGrpSpPr>
          <p:grpSpPr>
            <a:xfrm>
              <a:off x="6729594" y="5767952"/>
              <a:ext cx="747593" cy="609600"/>
              <a:chOff x="3195900" y="5243899"/>
              <a:chExt cx="747593" cy="609600"/>
            </a:xfrm>
          </p:grpSpPr>
          <p:sp>
            <p:nvSpPr>
              <p:cNvPr id="16" name="Left Arrow 5">
                <a:extLst>
                  <a:ext uri="{FF2B5EF4-FFF2-40B4-BE49-F238E27FC236}">
                    <a16:creationId xmlns:a16="http://schemas.microsoft.com/office/drawing/2014/main" id="{FB2C98D0-4DA6-44C8-8D96-5589ED42A6D9}"/>
                  </a:ext>
                </a:extLst>
              </p:cNvPr>
              <p:cNvSpPr/>
              <p:nvPr/>
            </p:nvSpPr>
            <p:spPr>
              <a:xfrm flipV="1">
                <a:off x="3195900" y="5243899"/>
                <a:ext cx="747593" cy="609600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BDC6E7-C23D-4AD4-8738-35E808A6BEA0}"/>
                  </a:ext>
                </a:extLst>
              </p:cNvPr>
              <p:cNvSpPr txBox="1"/>
              <p:nvPr/>
            </p:nvSpPr>
            <p:spPr>
              <a:xfrm>
                <a:off x="3429854" y="5410200"/>
                <a:ext cx="5136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5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5B52D2-7114-49F1-8413-CF1BEC34B8DC}"/>
                </a:ext>
              </a:extLst>
            </p:cNvPr>
            <p:cNvGrpSpPr/>
            <p:nvPr/>
          </p:nvGrpSpPr>
          <p:grpSpPr>
            <a:xfrm>
              <a:off x="8954221" y="5052102"/>
              <a:ext cx="701337" cy="612648"/>
              <a:chOff x="4619624" y="4561011"/>
              <a:chExt cx="701337" cy="612648"/>
            </a:xfrm>
          </p:grpSpPr>
          <p:sp>
            <p:nvSpPr>
              <p:cNvPr id="19" name="Left Arrow 10">
                <a:extLst>
                  <a:ext uri="{FF2B5EF4-FFF2-40B4-BE49-F238E27FC236}">
                    <a16:creationId xmlns:a16="http://schemas.microsoft.com/office/drawing/2014/main" id="{7A7162B7-526B-4B9E-9C3D-A20842B2293B}"/>
                  </a:ext>
                </a:extLst>
              </p:cNvPr>
              <p:cNvSpPr/>
              <p:nvPr/>
            </p:nvSpPr>
            <p:spPr>
              <a:xfrm>
                <a:off x="4619624" y="4561011"/>
                <a:ext cx="701337" cy="612648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5D3F75-B073-40AA-A1A1-1E37B914A61B}"/>
                  </a:ext>
                </a:extLst>
              </p:cNvPr>
              <p:cNvSpPr txBox="1"/>
              <p:nvPr/>
            </p:nvSpPr>
            <p:spPr>
              <a:xfrm>
                <a:off x="4832791" y="4717704"/>
                <a:ext cx="4881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5CD00F4-C2B2-4F31-A74F-9810B309EACF}"/>
                </a:ext>
              </a:extLst>
            </p:cNvPr>
            <p:cNvGrpSpPr/>
            <p:nvPr/>
          </p:nvGrpSpPr>
          <p:grpSpPr>
            <a:xfrm>
              <a:off x="9563296" y="4071461"/>
              <a:ext cx="701336" cy="597585"/>
              <a:chOff x="5288279" y="3328947"/>
              <a:chExt cx="701336" cy="597585"/>
            </a:xfrm>
          </p:grpSpPr>
          <p:sp>
            <p:nvSpPr>
              <p:cNvPr id="22" name="Left Arrow 6">
                <a:extLst>
                  <a:ext uri="{FF2B5EF4-FFF2-40B4-BE49-F238E27FC236}">
                    <a16:creationId xmlns:a16="http://schemas.microsoft.com/office/drawing/2014/main" id="{829292C8-14F5-4A14-BEE8-8A083803CE4A}"/>
                  </a:ext>
                </a:extLst>
              </p:cNvPr>
              <p:cNvSpPr/>
              <p:nvPr/>
            </p:nvSpPr>
            <p:spPr>
              <a:xfrm>
                <a:off x="5288279" y="3328947"/>
                <a:ext cx="701336" cy="597585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691F1E-8DFD-4E87-83E5-517C6622A112}"/>
                  </a:ext>
                </a:extLst>
              </p:cNvPr>
              <p:cNvSpPr txBox="1"/>
              <p:nvPr/>
            </p:nvSpPr>
            <p:spPr>
              <a:xfrm>
                <a:off x="5528589" y="3496851"/>
                <a:ext cx="434899" cy="27699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200" b="1" dirty="0"/>
                  <a:t>3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9EFF5E-F51E-4007-A0BF-79262B910354}"/>
                </a:ext>
              </a:extLst>
            </p:cNvPr>
            <p:cNvGrpSpPr/>
            <p:nvPr/>
          </p:nvGrpSpPr>
          <p:grpSpPr>
            <a:xfrm>
              <a:off x="7806319" y="1909487"/>
              <a:ext cx="717240" cy="612648"/>
              <a:chOff x="3486837" y="1625670"/>
              <a:chExt cx="717240" cy="612648"/>
            </a:xfrm>
          </p:grpSpPr>
          <p:sp>
            <p:nvSpPr>
              <p:cNvPr id="25" name="Left Arrow 7">
                <a:extLst>
                  <a:ext uri="{FF2B5EF4-FFF2-40B4-BE49-F238E27FC236}">
                    <a16:creationId xmlns:a16="http://schemas.microsoft.com/office/drawing/2014/main" id="{A7CE25C3-EA03-46DB-97EB-C0D967917C0A}"/>
                  </a:ext>
                </a:extLst>
              </p:cNvPr>
              <p:cNvSpPr/>
              <p:nvPr/>
            </p:nvSpPr>
            <p:spPr>
              <a:xfrm>
                <a:off x="3486837" y="1625670"/>
                <a:ext cx="713299" cy="612648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D59280C-F997-4E99-B789-7F65646E9DE3}"/>
                  </a:ext>
                </a:extLst>
              </p:cNvPr>
              <p:cNvSpPr txBox="1"/>
              <p:nvPr/>
            </p:nvSpPr>
            <p:spPr>
              <a:xfrm>
                <a:off x="3587443" y="1780989"/>
                <a:ext cx="6166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1</a:t>
                </a: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FB94A8B-8030-4227-9089-BF588E717957}"/>
              </a:ext>
            </a:extLst>
          </p:cNvPr>
          <p:cNvSpPr txBox="1"/>
          <p:nvPr/>
        </p:nvSpPr>
        <p:spPr>
          <a:xfrm>
            <a:off x="7913952" y="1487658"/>
            <a:ext cx="416535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Pruža brzi pogled na</a:t>
            </a: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:</a:t>
            </a:r>
          </a:p>
          <a:p>
            <a:endParaRPr lang="en-US" sz="20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Net Growth </a:t>
            </a:r>
            <a:r>
              <a:rPr lang="hr-HR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% </a:t>
            </a: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Y-T-D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Service Activity Reporting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President Rotation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Membership Reporting History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Club Status </a:t>
            </a:r>
          </a:p>
          <a:p>
            <a:endParaRPr lang="en-US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A218A5-D8DF-4A8C-81D3-0AE0596C21A9}"/>
              </a:ext>
            </a:extLst>
          </p:cNvPr>
          <p:cNvSpPr/>
          <p:nvPr/>
        </p:nvSpPr>
        <p:spPr bwMode="auto">
          <a:xfrm>
            <a:off x="3180668" y="1491501"/>
            <a:ext cx="3001894" cy="2978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4F115F-DD0E-499F-84BF-11608A0C3E03}"/>
              </a:ext>
            </a:extLst>
          </p:cNvPr>
          <p:cNvSpPr/>
          <p:nvPr/>
        </p:nvSpPr>
        <p:spPr bwMode="auto">
          <a:xfrm>
            <a:off x="5755341" y="6121101"/>
            <a:ext cx="1108038" cy="25818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34CF4-F3B3-4D75-8678-75582257624D}"/>
              </a:ext>
            </a:extLst>
          </p:cNvPr>
          <p:cNvSpPr/>
          <p:nvPr/>
        </p:nvSpPr>
        <p:spPr bwMode="auto">
          <a:xfrm>
            <a:off x="1151043" y="2769324"/>
            <a:ext cx="269276" cy="332311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15051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6609</TotalTime>
  <Words>451</Words>
  <Application>Microsoft Office PowerPoint</Application>
  <PresentationFormat>Widescreen</PresentationFormat>
  <Paragraphs>122</Paragraphs>
  <Slides>21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Helvetica Neue</vt:lpstr>
      <vt:lpstr>HelveticaNeueLT Std Lt</vt:lpstr>
      <vt:lpstr>Segoe UI</vt:lpstr>
      <vt:lpstr>Segoe UI Semibold</vt:lpstr>
      <vt:lpstr>MASTER SLIDE - BLANK</vt:lpstr>
      <vt:lpstr>2_White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Darko Ćuruvija</cp:lastModifiedBy>
  <cp:revision>274</cp:revision>
  <cp:lastPrinted>2020-02-26T15:12:31Z</cp:lastPrinted>
  <dcterms:created xsi:type="dcterms:W3CDTF">2018-11-12T16:45:52Z</dcterms:created>
  <dcterms:modified xsi:type="dcterms:W3CDTF">2020-06-19T14:08:24Z</dcterms:modified>
</cp:coreProperties>
</file>